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2" r:id="rId4"/>
    <p:sldId id="260" r:id="rId5"/>
    <p:sldId id="275" r:id="rId6"/>
    <p:sldId id="287" r:id="rId7"/>
    <p:sldId id="262" r:id="rId8"/>
    <p:sldId id="288" r:id="rId9"/>
    <p:sldId id="285" r:id="rId10"/>
    <p:sldId id="289" r:id="rId11"/>
    <p:sldId id="284" r:id="rId12"/>
    <p:sldId id="270" r:id="rId13"/>
    <p:sldId id="280" r:id="rId1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78" y="3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947AA-B644-49FB-B051-87AD5AB877C7}" type="datetimeFigureOut">
              <a:rPr lang="zh-CN" altLang="en-US" smtClean="0"/>
              <a:pPr/>
              <a:t>2016/7/27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D6244-1901-4DDD-A8B1-9130722812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66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6244-1901-4DDD-A8B1-91307228126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64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2" descr="G:\微课堂项目\初中微课堂\初中同步课项目\初中同步微课PPT模板设计\初中同步课PPT模板 效果图\数学封面设计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微课堂项目\初中微课堂\初中同步课项目\初中同步微课PPT模板设计\初中同步课PPT模板 效果图\数学内页设计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  <p:pic>
        <p:nvPicPr>
          <p:cNvPr id="6" name="图片 5" descr="水印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44" y="714362"/>
            <a:ext cx="8858312" cy="3929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2" descr="G:\微课堂项目\初中微课堂\初中同步课项目\初中同步微课PPT模板设计\初中同步课PPT模板 效果图\数学尾页设计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7878" y="1757263"/>
            <a:ext cx="9144000" cy="1102519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等边三角形的性质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956730"/>
            <a:ext cx="7060574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【</a:t>
            </a:r>
            <a:r>
              <a:rPr lang="zh-CN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解析</a:t>
            </a:r>
            <a:r>
              <a:rPr lang="en-US" altLang="zh-CN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】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如图，</a:t>
            </a:r>
            <a:r>
              <a:rPr kumimoji="1" lang="zh-CN" altLang="en-US" sz="16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b="1" dirty="0" err="1">
                <a:latin typeface="Times New Roman" pitchFamily="18" charset="0"/>
                <a:cs typeface="Times New Roman" pitchFamily="18" charset="0"/>
              </a:rPr>
              <a:t>Rt△</a:t>
            </a:r>
            <a:r>
              <a:rPr lang="en-US" altLang="zh-CN" sz="1600" b="1" i="1" dirty="0" err="1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中由∠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=30°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可求∠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=60°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可求</a:t>
            </a:r>
            <a:r>
              <a:rPr lang="en-US" altLang="zh-CN" sz="1600" b="1" dirty="0" err="1"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△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中，∠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=30°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，即可得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，</a:t>
            </a:r>
            <a:endParaRPr lang="en-US" altLang="zh-CN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　　　　 进而</a:t>
            </a:r>
            <a:r>
              <a:rPr lang="en-US" altLang="zh-CN" sz="1600" b="1" dirty="0" err="1">
                <a:latin typeface="Times New Roman" pitchFamily="18" charset="0"/>
                <a:cs typeface="Times New Roman" pitchFamily="18" charset="0"/>
              </a:rPr>
              <a:t>Rt△</a:t>
            </a:r>
            <a:r>
              <a:rPr lang="en-US" altLang="zh-CN" sz="1600" b="1" i="1" dirty="0" err="1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中，∠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=30°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，即可得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，所以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，        </a:t>
            </a:r>
            <a:endParaRPr lang="en-US" altLang="zh-CN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由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=2cm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，所以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=8cm</a:t>
            </a:r>
            <a:r>
              <a:rPr kumimoji="1" lang="en-US" altLang="zh-CN" sz="16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endParaRPr lang="zh-CN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190150"/>
            <a:ext cx="7920880" cy="1083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sz="18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例</a:t>
            </a:r>
            <a:r>
              <a:rPr kumimoji="1" lang="en-US" altLang="zh-CN" sz="18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1" lang="zh-CN" altLang="en-US" sz="18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 </a:t>
            </a:r>
            <a:r>
              <a:rPr lang="en-US" altLang="zh-CN" sz="1800" b="1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Rt△</a:t>
            </a:r>
            <a:r>
              <a:rPr lang="en-US" altLang="zh-CN" sz="1800" b="1" i="1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ABC</a:t>
            </a:r>
            <a:r>
              <a:rPr lang="zh-CN" altLang="en-US" sz="1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中，</a:t>
            </a:r>
            <a:r>
              <a:rPr lang="en-US" altLang="zh-CN" sz="1800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CD</a:t>
            </a:r>
            <a:r>
              <a:rPr lang="zh-CN" altLang="en-US" sz="1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是斜边</a:t>
            </a:r>
            <a:r>
              <a:rPr lang="en-US" altLang="zh-CN" sz="1800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AB</a:t>
            </a:r>
            <a:r>
              <a:rPr lang="zh-CN" altLang="en-US" sz="1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上的高，∠</a:t>
            </a:r>
            <a:r>
              <a:rPr lang="en-US" altLang="zh-CN" sz="1800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1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=30°</a:t>
            </a:r>
            <a:r>
              <a:rPr lang="zh-CN" altLang="en-US" sz="1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en-US" altLang="zh-CN" sz="1800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BD</a:t>
            </a:r>
            <a:r>
              <a:rPr lang="en-US" altLang="zh-CN" sz="1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=2cm</a:t>
            </a:r>
            <a:r>
              <a:rPr lang="zh-CN" altLang="en-US" sz="1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，则</a:t>
            </a:r>
            <a:r>
              <a:rPr lang="en-US" altLang="zh-CN" sz="1800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AB</a:t>
            </a:r>
            <a:r>
              <a:rPr lang="zh-CN" altLang="en-US" sz="1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的长度是（      ）    </a:t>
            </a:r>
            <a:endParaRPr lang="en-US" altLang="zh-CN" sz="18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1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en-US" sz="1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1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2cm     B</a:t>
            </a:r>
            <a:r>
              <a:rPr lang="zh-CN" altLang="en-US" sz="1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1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4cm    C</a:t>
            </a:r>
            <a:r>
              <a:rPr lang="zh-CN" altLang="en-US" sz="1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1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8cm     D</a:t>
            </a:r>
            <a:r>
              <a:rPr lang="zh-CN" altLang="en-US" sz="1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1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16cm</a:t>
            </a:r>
            <a:endParaRPr lang="zh-CN" altLang="en-US" sz="18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211710"/>
            <a:ext cx="6192688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【</a:t>
            </a:r>
            <a:r>
              <a:rPr lang="zh-CN" altLang="zh-CN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点拨</a:t>
            </a:r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】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此题考查等边三角形的延伸性质，在直角三角形中出现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30°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角，即可得到相应线段的长度关系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336001"/>
            <a:ext cx="6192688" cy="377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答案</a:t>
            </a:r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】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C.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866969"/>
              </p:ext>
            </p:extLst>
          </p:nvPr>
        </p:nvGraphicFramePr>
        <p:xfrm>
          <a:off x="5528784" y="3264934"/>
          <a:ext cx="187816" cy="500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3" imgW="152280" imgH="406080" progId="">
                  <p:embed/>
                </p:oleObj>
              </mc:Choice>
              <mc:Fallback>
                <p:oleObj name="Equation" r:id="rId3" imgW="152280" imgH="40608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8784" y="3264934"/>
                        <a:ext cx="187816" cy="5008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37487"/>
              </p:ext>
            </p:extLst>
          </p:nvPr>
        </p:nvGraphicFramePr>
        <p:xfrm>
          <a:off x="6699123" y="3570067"/>
          <a:ext cx="213752" cy="570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5" imgW="152280" imgH="406080" progId="">
                  <p:embed/>
                </p:oleObj>
              </mc:Choice>
              <mc:Fallback>
                <p:oleObj name="Equation" r:id="rId5" imgW="152280" imgH="406080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123" y="3570067"/>
                        <a:ext cx="213752" cy="5700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99705"/>
              </p:ext>
            </p:extLst>
          </p:nvPr>
        </p:nvGraphicFramePr>
        <p:xfrm>
          <a:off x="5223283" y="3602671"/>
          <a:ext cx="182758" cy="531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6" imgW="139680" imgH="406080" progId="">
                  <p:embed/>
                </p:oleObj>
              </mc:Choice>
              <mc:Fallback>
                <p:oleObj name="Equation" r:id="rId6" imgW="139680" imgH="406080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283" y="3602671"/>
                        <a:ext cx="182758" cy="5316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" name="组合 2047"/>
          <p:cNvGrpSpPr/>
          <p:nvPr/>
        </p:nvGrpSpPr>
        <p:grpSpPr>
          <a:xfrm>
            <a:off x="6267302" y="1851670"/>
            <a:ext cx="2497607" cy="1490573"/>
            <a:chOff x="6267302" y="1851670"/>
            <a:chExt cx="2497607" cy="1490573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6444208" y="2119383"/>
              <a:ext cx="1584176" cy="9361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8028384" y="2119383"/>
              <a:ext cx="576064" cy="9361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6444208" y="3055487"/>
              <a:ext cx="21602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8028384" y="2119383"/>
              <a:ext cx="0" cy="9361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肘形连接符 30"/>
            <p:cNvCxnSpPr/>
            <p:nvPr/>
          </p:nvCxnSpPr>
          <p:spPr>
            <a:xfrm>
              <a:off x="8028384" y="2944218"/>
              <a:ext cx="216024" cy="111269"/>
            </a:xfrm>
            <a:prstGeom prst="bentConnector3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肘形连接符 32"/>
            <p:cNvCxnSpPr/>
            <p:nvPr/>
          </p:nvCxnSpPr>
          <p:spPr>
            <a:xfrm rot="-1800000">
              <a:off x="7857475" y="2165528"/>
              <a:ext cx="216024" cy="111269"/>
            </a:xfrm>
            <a:prstGeom prst="bentConnector3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812360" y="185167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3987" y="2999852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67302" y="2999852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62313" y="3003689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CN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94" name="Picture 4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642924"/>
            <a:ext cx="4876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275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0535" y="1131590"/>
            <a:ext cx="7937325" cy="89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例</a:t>
            </a:r>
            <a:r>
              <a:rPr lang="en-US" altLang="zh-CN" sz="15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en-US" sz="15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lang="zh-CN" altLang="en-US" sz="15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如图，已知△</a:t>
            </a:r>
            <a:r>
              <a:rPr lang="en-US" altLang="zh-CN" sz="1500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ABC</a:t>
            </a:r>
            <a:r>
              <a:rPr lang="zh-CN" altLang="en-US" sz="15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是正三角形，△</a:t>
            </a:r>
            <a:r>
              <a:rPr lang="en-US" altLang="zh-CN" sz="1500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BDC</a:t>
            </a:r>
            <a:r>
              <a:rPr lang="zh-CN" altLang="en-US" sz="15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是顶角∠</a:t>
            </a:r>
            <a:r>
              <a:rPr lang="en-US" altLang="zh-CN" sz="1500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BDC</a:t>
            </a:r>
            <a:r>
              <a:rPr lang="en-US" altLang="zh-CN" sz="15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=120</a:t>
            </a:r>
            <a:r>
              <a:rPr lang="en-US" altLang="zh-CN" sz="1500" b="1" baseline="30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</a:t>
            </a:r>
            <a:r>
              <a:rPr lang="zh-CN" altLang="en-US" sz="15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的等腰三角形，以</a:t>
            </a:r>
            <a:r>
              <a:rPr lang="en-US" altLang="zh-CN" sz="1500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</a:t>
            </a:r>
            <a:r>
              <a:rPr lang="zh-CN" altLang="en-US" sz="15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为顶点作一个</a:t>
            </a:r>
            <a:r>
              <a:rPr lang="en-US" altLang="zh-CN" sz="15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60</a:t>
            </a:r>
            <a:r>
              <a:rPr lang="en-US" altLang="zh-CN" sz="1500" b="1" baseline="30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</a:t>
            </a:r>
            <a:r>
              <a:rPr lang="zh-CN" altLang="en-US" sz="15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的角，角的两边分别交</a:t>
            </a:r>
            <a:r>
              <a:rPr lang="en-US" altLang="zh-CN" sz="1500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AB</a:t>
            </a:r>
            <a:r>
              <a:rPr lang="zh-CN" altLang="en-US" sz="15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sz="1500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AC</a:t>
            </a:r>
            <a:r>
              <a:rPr lang="zh-CN" altLang="en-US" sz="15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于</a:t>
            </a:r>
            <a:r>
              <a:rPr lang="en-US" altLang="zh-CN" sz="1500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</a:t>
            </a:r>
            <a:r>
              <a:rPr lang="zh-CN" altLang="en-US" sz="15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sz="1500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</a:t>
            </a:r>
            <a:r>
              <a:rPr lang="zh-CN" altLang="en-US" sz="15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两点，试探讨</a:t>
            </a:r>
            <a:r>
              <a:rPr lang="en-US" altLang="zh-CN" sz="1500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BM</a:t>
            </a:r>
            <a:r>
              <a:rPr lang="zh-CN" altLang="en-US" sz="15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sz="1500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CN</a:t>
            </a:r>
            <a:r>
              <a:rPr lang="zh-CN" altLang="en-US" sz="15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sz="1500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MN</a:t>
            </a:r>
            <a:r>
              <a:rPr lang="zh-CN" altLang="en-US" sz="15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之间的关系并加以证明．</a:t>
            </a:r>
            <a:endParaRPr lang="en-US" altLang="zh-CN" sz="15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pSp>
        <p:nvGrpSpPr>
          <p:cNvPr id="1038" name="组合 1037"/>
          <p:cNvGrpSpPr/>
          <p:nvPr/>
        </p:nvGrpSpPr>
        <p:grpSpPr>
          <a:xfrm>
            <a:off x="7045948" y="2595849"/>
            <a:ext cx="1774524" cy="1857029"/>
            <a:chOff x="6895703" y="2316058"/>
            <a:chExt cx="1774524" cy="1857029"/>
          </a:xfrm>
        </p:grpSpPr>
        <p:cxnSp>
          <p:nvCxnSpPr>
            <p:cNvPr id="7" name="直接连接符 6"/>
            <p:cNvCxnSpPr/>
            <p:nvPr/>
          </p:nvCxnSpPr>
          <p:spPr>
            <a:xfrm flipV="1">
              <a:off x="7210431" y="2553472"/>
              <a:ext cx="588383" cy="10331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222152" y="3586635"/>
              <a:ext cx="576662" cy="2539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798814" y="2553472"/>
              <a:ext cx="589610" cy="10196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7210431" y="3573089"/>
              <a:ext cx="1177993" cy="67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7798814" y="3573089"/>
              <a:ext cx="589610" cy="2675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7315077" y="3070054"/>
              <a:ext cx="778542" cy="3143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315077" y="3384422"/>
              <a:ext cx="478726" cy="4403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7798814" y="3070053"/>
              <a:ext cx="294805" cy="7705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6895703" y="3435296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02190" y="2316058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349305" y="3435296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99746" y="3834533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CN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061274" y="2842972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zh-CN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994155" y="3146519"/>
              <a:ext cx="367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zh-CN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9" name="Rectangle 5"/>
          <p:cNvSpPr>
            <a:spLocks noChangeArrowheads="1"/>
          </p:cNvSpPr>
          <p:nvPr/>
        </p:nvSpPr>
        <p:spPr bwMode="auto">
          <a:xfrm>
            <a:off x="395536" y="2052944"/>
            <a:ext cx="8203126" cy="26333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【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解析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】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延长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AB</a:t>
            </a: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到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使得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CN</a:t>
            </a: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，连接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DE</a:t>
            </a:r>
            <a:r>
              <a:rPr lang="zh-CN" altLang="en-US" sz="1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因为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Δ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ABC</a:t>
            </a: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是等边三角形，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Δ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BDC</a:t>
            </a: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是顶角∠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BDC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=120°</a:t>
            </a: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的等腰三角形</a:t>
            </a:r>
            <a:b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所以∠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ABC</a:t>
            </a: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＝∠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ACB</a:t>
            </a: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＝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60°</a:t>
            </a: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，∠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DBC</a:t>
            </a: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＝∠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DCB</a:t>
            </a: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＝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30°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BD</a:t>
            </a: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＝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DC</a:t>
            </a:r>
            <a:b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所以∠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ABD</a:t>
            </a: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＝∠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ACD</a:t>
            </a: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＝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90°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BD</a:t>
            </a: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＝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DC</a:t>
            </a:r>
            <a:r>
              <a:rPr lang="zh-CN" altLang="en-US" sz="1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CN</a:t>
            </a:r>
            <a:b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所以△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BDE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全等于△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CDN</a:t>
            </a:r>
            <a:r>
              <a:rPr lang="zh-CN" altLang="en-US" sz="1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所以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DE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DN</a:t>
            </a: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，∠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EDB</a:t>
            </a: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＝∠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NDC</a:t>
            </a:r>
            <a:b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又因为∠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BDC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=120°</a:t>
            </a: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，∠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MDN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=60°</a:t>
            </a:r>
            <a:b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所以∠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EDB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+ ∠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MDB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＝∠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NDC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+ ∠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MDB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=∠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BDC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-∠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MDN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=60°</a:t>
            </a:r>
            <a:endParaRPr kumimoji="0" lang="en-US" altLang="zh-CN" sz="1400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所以∠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EDM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=60°= ∠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MDN</a:t>
            </a:r>
            <a:r>
              <a:rPr lang="zh-CN" altLang="en-US" sz="14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DE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DN</a:t>
            </a:r>
            <a:r>
              <a:rPr kumimoji="0" lang="zh-CN" altLang="en-US" sz="1400" b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DM 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DM</a:t>
            </a:r>
            <a:b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所以△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MDE</a:t>
            </a: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全等于△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MD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所以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ME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MN</a:t>
            </a:r>
            <a:r>
              <a:rPr kumimoji="0" lang="zh-CN" altLang="en-US" sz="1400" b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b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因为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CN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所以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MN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MB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MB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kumimoji="0" lang="zh-CN" altLang="zh-CN" sz="1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NC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</a:p>
        </p:txBody>
      </p:sp>
      <p:grpSp>
        <p:nvGrpSpPr>
          <p:cNvPr id="1050" name="组合 1049"/>
          <p:cNvGrpSpPr/>
          <p:nvPr/>
        </p:nvGrpSpPr>
        <p:grpSpPr>
          <a:xfrm>
            <a:off x="6843367" y="3844384"/>
            <a:ext cx="1106305" cy="743590"/>
            <a:chOff x="6660232" y="3467324"/>
            <a:chExt cx="1106305" cy="743590"/>
          </a:xfrm>
        </p:grpSpPr>
        <p:cxnSp>
          <p:nvCxnSpPr>
            <p:cNvPr id="1043" name="直接连接符 1042"/>
            <p:cNvCxnSpPr/>
            <p:nvPr/>
          </p:nvCxnSpPr>
          <p:spPr>
            <a:xfrm flipH="1">
              <a:off x="6948264" y="3467324"/>
              <a:ext cx="229412" cy="53083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直接连接符 1047"/>
            <p:cNvCxnSpPr/>
            <p:nvPr/>
          </p:nvCxnSpPr>
          <p:spPr>
            <a:xfrm flipV="1">
              <a:off x="6948264" y="3743335"/>
              <a:ext cx="818273" cy="25805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6660232" y="387236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CN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24"/>
            <a:ext cx="5438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43808" y="1995686"/>
            <a:ext cx="3518912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6500" dirty="0">
                <a:latin typeface="华文行楷" pitchFamily="2" charset="-122"/>
                <a:ea typeface="华文行楷" pitchFamily="2" charset="-122"/>
                <a:cs typeface="经典隶书简" pitchFamily="49" charset="-122"/>
              </a:rPr>
              <a:t>指点迷津</a:t>
            </a:r>
            <a:endParaRPr lang="zh-CN" altLang="en-US" sz="6500" dirty="0">
              <a:latin typeface="华文行楷" pitchFamily="2" charset="-122"/>
              <a:ea typeface="华文行楷" pitchFamily="2" charset="-122"/>
              <a:cs typeface="经典隶书简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2007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054148"/>
            <a:ext cx="5832648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>
                <a:solidFill>
                  <a:srgbClr val="FF0000"/>
                </a:solidFill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</a:rPr>
              <a:t>易错分析</a:t>
            </a:r>
            <a:r>
              <a:rPr lang="en-US" altLang="zh-CN" sz="1600" b="1" dirty="0">
                <a:solidFill>
                  <a:srgbClr val="FF0000"/>
                </a:solidFill>
              </a:rPr>
              <a:t>】</a:t>
            </a:r>
            <a:r>
              <a:rPr lang="zh-CN" altLang="en-US" sz="1600" b="1" dirty="0"/>
              <a:t>此题难点在于分类讨论思想与准确画出图形．一般在遇到等腰三角形的问题时，若是没有图形，至少要考虑两种情况：顶角为锐角的等腰△与顶角是钝角的等腰△，（极少数还要考虑到等腰直角三角形）</a:t>
            </a:r>
            <a:endParaRPr lang="zh-CN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3455473"/>
            <a:ext cx="3240360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>
                <a:solidFill>
                  <a:srgbClr val="0000FF"/>
                </a:solidFill>
              </a:rPr>
              <a:t>【</a:t>
            </a:r>
            <a:r>
              <a:rPr lang="zh-CN" altLang="en-US" sz="1600" b="1" dirty="0">
                <a:solidFill>
                  <a:srgbClr val="0000FF"/>
                </a:solidFill>
              </a:rPr>
              <a:t>解析</a:t>
            </a:r>
            <a:r>
              <a:rPr lang="en-US" altLang="zh-CN" sz="1600" b="1" dirty="0">
                <a:solidFill>
                  <a:srgbClr val="0000FF"/>
                </a:solidFill>
              </a:rPr>
              <a:t>】</a:t>
            </a:r>
            <a:r>
              <a:rPr lang="zh-CN" altLang="en-US" sz="1600" b="1" dirty="0"/>
              <a:t>如图，两种情况</a:t>
            </a:r>
            <a:endParaRPr lang="zh-CN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73845"/>
            <a:ext cx="2520280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答案</a:t>
            </a:r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】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15°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或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75°.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118029" y="1901859"/>
            <a:ext cx="823853" cy="1483799"/>
            <a:chOff x="7118029" y="1901859"/>
            <a:chExt cx="823853" cy="1483799"/>
          </a:xfrm>
        </p:grpSpPr>
        <p:grpSp>
          <p:nvGrpSpPr>
            <p:cNvPr id="27" name="组合 26"/>
            <p:cNvGrpSpPr/>
            <p:nvPr/>
          </p:nvGrpSpPr>
          <p:grpSpPr>
            <a:xfrm>
              <a:off x="7118029" y="1901859"/>
              <a:ext cx="823853" cy="1483799"/>
              <a:chOff x="7118029" y="1901859"/>
              <a:chExt cx="823853" cy="1483799"/>
            </a:xfrm>
          </p:grpSpPr>
          <p:cxnSp>
            <p:nvCxnSpPr>
              <p:cNvPr id="9" name="直接连接符 8"/>
              <p:cNvCxnSpPr/>
              <p:nvPr/>
            </p:nvCxnSpPr>
            <p:spPr>
              <a:xfrm flipV="1">
                <a:off x="7118029" y="3129440"/>
                <a:ext cx="766339" cy="24750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肘形连接符 25"/>
              <p:cNvCxnSpPr/>
              <p:nvPr/>
            </p:nvCxnSpPr>
            <p:spPr>
              <a:xfrm rot="4200000">
                <a:off x="7750672" y="3035476"/>
                <a:ext cx="144016" cy="79559"/>
              </a:xfrm>
              <a:prstGeom prst="bentConnector3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等腰三角形 5"/>
              <p:cNvSpPr/>
              <p:nvPr/>
            </p:nvSpPr>
            <p:spPr>
              <a:xfrm>
                <a:off x="7118029" y="1901859"/>
                <a:ext cx="823853" cy="1483799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7340236" y="2211710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>
                  <a:latin typeface="Times New Roman" pitchFamily="18" charset="0"/>
                  <a:cs typeface="Times New Roman" pitchFamily="18" charset="0"/>
                </a:rPr>
                <a:t>30°</a:t>
              </a:r>
              <a:endParaRPr lang="zh-CN" altLang="en-US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93419" y="3723878"/>
            <a:ext cx="2383037" cy="653269"/>
            <a:chOff x="6162949" y="3737425"/>
            <a:chExt cx="2383037" cy="653269"/>
          </a:xfrm>
        </p:grpSpPr>
        <p:sp>
          <p:nvSpPr>
            <p:cNvPr id="7" name="等腰三角形 6"/>
            <p:cNvSpPr/>
            <p:nvPr/>
          </p:nvSpPr>
          <p:spPr>
            <a:xfrm>
              <a:off x="6169722" y="4060020"/>
              <a:ext cx="2376264" cy="325476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>
              <a:stCxn id="7" idx="0"/>
            </p:cNvCxnSpPr>
            <p:nvPr/>
          </p:nvCxnSpPr>
          <p:spPr>
            <a:xfrm flipH="1" flipV="1">
              <a:off x="6169722" y="3737425"/>
              <a:ext cx="1188132" cy="322595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6162949" y="3777143"/>
              <a:ext cx="130470" cy="613551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784107" y="3935988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>
                  <a:latin typeface="Times New Roman" pitchFamily="18" charset="0"/>
                  <a:cs typeface="Times New Roman" pitchFamily="18" charset="0"/>
                </a:rPr>
                <a:t>30°</a:t>
              </a:r>
              <a:endParaRPr lang="zh-CN" altLang="en-US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肘形连接符 32"/>
            <p:cNvCxnSpPr/>
            <p:nvPr/>
          </p:nvCxnSpPr>
          <p:spPr>
            <a:xfrm rot="6000000">
              <a:off x="6248512" y="3825077"/>
              <a:ext cx="144016" cy="79559"/>
            </a:xfrm>
            <a:prstGeom prst="bentConnector3">
              <a:avLst>
                <a:gd name="adj1" fmla="val 51950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683568" y="55552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一个等腰三角形的一腰上的高等于腰长的一半，则这个等腰三角形的底角的度数等于</a:t>
            </a:r>
            <a:r>
              <a:rPr lang="en-US" altLang="zh-CN" b="1" dirty="0"/>
              <a:t>____</a:t>
            </a:r>
            <a:r>
              <a:rPr lang="zh-CN" altLang="en-US" b="1"/>
              <a:t>度。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71800" y="1923678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6500" dirty="0">
                <a:latin typeface="华文行楷" pitchFamily="2" charset="-122"/>
                <a:ea typeface="华文行楷" pitchFamily="2" charset="-122"/>
                <a:cs typeface="经典隶书简" pitchFamily="49" charset="-122"/>
              </a:rPr>
              <a:t>课标引路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31640" y="1693133"/>
            <a:ext cx="65527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　　</a:t>
            </a:r>
            <a:r>
              <a:rPr lang="en-US" altLang="zh-CN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．理解等腰三角形的轴对称性的基础上，进一步理解并掌握等边三角形的对称性的特性；</a:t>
            </a:r>
            <a:endParaRPr lang="en-US" altLang="zh-CN" sz="20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　　</a:t>
            </a:r>
            <a:r>
              <a:rPr lang="en-US" altLang="zh-CN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．探索并证明等边三角形的性质定理；</a:t>
            </a:r>
            <a:endParaRPr lang="en-US" altLang="zh-CN" sz="20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　</a:t>
            </a:r>
            <a:endParaRPr lang="zh-CN" altLang="zh-CN" sz="20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187624" y="1471264"/>
            <a:ext cx="6768751" cy="2684661"/>
          </a:xfrm>
          <a:prstGeom prst="roundRect">
            <a:avLst/>
          </a:prstGeom>
          <a:noFill/>
          <a:ln>
            <a:solidFill>
              <a:srgbClr val="92D050"/>
            </a:solidFill>
          </a:ln>
          <a:effectLst>
            <a:glow rad="1397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5" name="剪去同侧角的矩形 4"/>
          <p:cNvSpPr/>
          <p:nvPr/>
        </p:nvSpPr>
        <p:spPr>
          <a:xfrm>
            <a:off x="3577667" y="966484"/>
            <a:ext cx="1872208" cy="472083"/>
          </a:xfrm>
          <a:prstGeom prst="snip2Same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3644392" y="843558"/>
            <a:ext cx="1666875" cy="712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>
                <a:latin typeface="华文新魏"/>
                <a:ea typeface="华文新魏"/>
                <a:cs typeface="Times New Roman" pitchFamily="18" charset="0"/>
              </a:rPr>
              <a:t>学习目标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071816"/>
            <a:ext cx="64389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27784" y="1995686"/>
            <a:ext cx="3518912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6500" dirty="0">
                <a:latin typeface="华文行楷" pitchFamily="2" charset="-122"/>
                <a:ea typeface="华文行楷" pitchFamily="2" charset="-122"/>
                <a:cs typeface="经典隶书简" pitchFamily="49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171466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3568" y="1563638"/>
            <a:ext cx="4968552" cy="2554545"/>
          </a:xfrm>
          <a:prstGeom prst="rect">
            <a:avLst/>
          </a:prstGeom>
          <a:noFill/>
          <a:ln w="19050" algn="ctr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150000"/>
              </a:lnSpc>
              <a:spcBef>
                <a:spcPts val="600"/>
              </a:spcBef>
            </a:pPr>
            <a:r>
              <a:rPr kumimoji="1" lang="zh-CN" altLang="en-US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性质</a:t>
            </a:r>
            <a:r>
              <a:rPr kumimoji="1" lang="en-US" altLang="zh-CN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1" lang="zh-CN" altLang="en-US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  <a:r>
              <a:rPr kumimoji="1" lang="zh-CN" altLang="en-US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等边三角形各边都相等，各角都相等，每个角都为</a:t>
            </a:r>
            <a:r>
              <a:rPr kumimoji="1" lang="en-US" altLang="zh-CN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60</a:t>
            </a:r>
            <a:r>
              <a:rPr kumimoji="1" lang="zh-CN" altLang="en-US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度；</a:t>
            </a:r>
            <a:endParaRPr kumimoji="1" lang="en-US" altLang="zh-CN" sz="20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l" eaLnBrk="0" hangingPunct="0">
              <a:lnSpc>
                <a:spcPct val="150000"/>
              </a:lnSpc>
              <a:spcBef>
                <a:spcPts val="600"/>
              </a:spcBef>
            </a:pPr>
            <a:r>
              <a:rPr kumimoji="1" lang="zh-CN" altLang="en-US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性质</a:t>
            </a:r>
            <a:r>
              <a:rPr kumimoji="1" lang="en-US" altLang="zh-CN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1" lang="zh-CN" altLang="en-US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  <a:r>
              <a:rPr kumimoji="1" lang="zh-CN" altLang="en-US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等边三角形是轴对称图形，它有三条对称轴（</a:t>
            </a:r>
            <a:r>
              <a:rPr kumimoji="1" lang="en-US" altLang="zh-CN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……</a:t>
            </a:r>
            <a:r>
              <a:rPr kumimoji="1" lang="zh-CN" altLang="en-US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所在直线）；</a:t>
            </a:r>
            <a:endParaRPr kumimoji="1" lang="en-US" altLang="zh-CN" sz="20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ts val="600"/>
              </a:spcBef>
            </a:pPr>
            <a:r>
              <a:rPr kumimoji="1" lang="zh-CN" altLang="en-US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性质</a:t>
            </a:r>
            <a:r>
              <a:rPr kumimoji="1" lang="en-US" altLang="zh-CN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1" lang="zh-CN" altLang="en-US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  <a:r>
              <a:rPr kumimoji="1" lang="zh-CN" altLang="en-US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等边三角形“三线合一”；</a:t>
            </a:r>
            <a:endParaRPr kumimoji="1" lang="en-US" altLang="zh-CN" sz="20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6012160" y="1851670"/>
            <a:ext cx="2171761" cy="187220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6900397" y="1419622"/>
            <a:ext cx="480123" cy="46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2400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5652120" y="3633445"/>
            <a:ext cx="480123" cy="46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2400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8052317" y="3651923"/>
            <a:ext cx="480123" cy="46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2400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7098041" y="1851670"/>
            <a:ext cx="0" cy="187220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6012160" y="2787774"/>
            <a:ext cx="1628821" cy="936104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555100" y="2787774"/>
            <a:ext cx="1628821" cy="936104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62"/>
            <a:ext cx="3238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9592" y="1419622"/>
            <a:ext cx="73448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性质</a:t>
            </a:r>
            <a:r>
              <a:rPr kumimoji="1" lang="en-US" altLang="zh-CN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</a:t>
            </a:r>
            <a:r>
              <a:rPr kumimoji="1" lang="zh-CN" altLang="en-US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  <a:r>
              <a:rPr lang="zh-CN" altLang="en-US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等边三角形内任意一点到三边的距离之和为定值（等于一边上的高线长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）（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等面积法可证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5208551" y="2499742"/>
            <a:ext cx="2171761" cy="1872208"/>
            <a:chOff x="5208551" y="2499742"/>
            <a:chExt cx="2171761" cy="1872208"/>
          </a:xfrm>
        </p:grpSpPr>
        <p:sp>
          <p:nvSpPr>
            <p:cNvPr id="5" name="等腰三角形 4"/>
            <p:cNvSpPr/>
            <p:nvPr/>
          </p:nvSpPr>
          <p:spPr>
            <a:xfrm>
              <a:off x="5208551" y="2499742"/>
              <a:ext cx="2171761" cy="1872208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5640599" y="3651870"/>
              <a:ext cx="288032" cy="144016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5928631" y="3795886"/>
              <a:ext cx="0" cy="576064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5936221" y="3272966"/>
              <a:ext cx="784498" cy="504056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5" idx="3"/>
            </p:cNvCxnSpPr>
            <p:nvPr/>
          </p:nvCxnSpPr>
          <p:spPr>
            <a:xfrm flipH="1" flipV="1">
              <a:off x="6294431" y="2499742"/>
              <a:ext cx="1" cy="1872208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等腰三角形 10"/>
          <p:cNvSpPr/>
          <p:nvPr/>
        </p:nvSpPr>
        <p:spPr>
          <a:xfrm>
            <a:off x="1835696" y="2469779"/>
            <a:ext cx="2171761" cy="187220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939749" y="2139702"/>
            <a:ext cx="480123" cy="46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2400" b="1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475656" y="4227934"/>
            <a:ext cx="480123" cy="46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2400" b="1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3875853" y="4270032"/>
            <a:ext cx="480123" cy="46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2400" b="1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2723725" y="4269979"/>
            <a:ext cx="4801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2400" b="1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915816" y="2499689"/>
            <a:ext cx="216024" cy="1842298"/>
            <a:chOff x="7085967" y="1881580"/>
            <a:chExt cx="216024" cy="1842298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7097572" y="1881580"/>
              <a:ext cx="5761" cy="1842298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7301991" y="3495892"/>
              <a:ext cx="0" cy="212554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7085967" y="3507854"/>
              <a:ext cx="216024" cy="1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2192635" y="3344013"/>
            <a:ext cx="1396734" cy="1138520"/>
            <a:chOff x="6369099" y="2725904"/>
            <a:chExt cx="1396734" cy="1138520"/>
          </a:xfrm>
        </p:grpSpPr>
        <p:grpSp>
          <p:nvGrpSpPr>
            <p:cNvPr id="22" name="组合 21"/>
            <p:cNvGrpSpPr/>
            <p:nvPr/>
          </p:nvGrpSpPr>
          <p:grpSpPr>
            <a:xfrm>
              <a:off x="6369099" y="2787774"/>
              <a:ext cx="1155229" cy="1076650"/>
              <a:chOff x="6369099" y="2787774"/>
              <a:chExt cx="1155229" cy="1076650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6588224" y="3633445"/>
                <a:ext cx="0" cy="212554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7524328" y="3651870"/>
                <a:ext cx="0" cy="212554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6369099" y="2864308"/>
                <a:ext cx="216024" cy="127173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6403987" y="2787774"/>
                <a:ext cx="216024" cy="127173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组合 22"/>
            <p:cNvGrpSpPr/>
            <p:nvPr/>
          </p:nvGrpSpPr>
          <p:grpSpPr>
            <a:xfrm rot="17443186">
              <a:off x="7538524" y="2749506"/>
              <a:ext cx="250912" cy="203707"/>
              <a:chOff x="7807829" y="2679948"/>
              <a:chExt cx="250912" cy="203707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7807829" y="2756482"/>
                <a:ext cx="216024" cy="127173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  <a:scene3d>
                <a:camera prst="orthographicFront">
                  <a:rot lat="0" lon="3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7842717" y="2679948"/>
                <a:ext cx="216024" cy="127173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  <a:scene3d>
                <a:camera prst="orthographicFront">
                  <a:rot lat="0" lon="3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2501908" y="2953276"/>
            <a:ext cx="648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altLang="zh-CN" sz="1600" b="1" dirty="0">
                <a:solidFill>
                  <a:srgbClr val="FF0000"/>
                </a:solidFill>
              </a:rPr>
              <a:t>°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451515" y="1923678"/>
            <a:ext cx="3288837" cy="684079"/>
            <a:chOff x="3792376" y="1917581"/>
            <a:chExt cx="3288837" cy="684079"/>
          </a:xfrm>
        </p:grpSpPr>
        <p:sp>
          <p:nvSpPr>
            <p:cNvPr id="3" name="云形标注 2"/>
            <p:cNvSpPr/>
            <p:nvPr/>
          </p:nvSpPr>
          <p:spPr>
            <a:xfrm>
              <a:off x="3792376" y="1917581"/>
              <a:ext cx="3288837" cy="684079"/>
            </a:xfrm>
            <a:prstGeom prst="cloudCallout">
              <a:avLst>
                <a:gd name="adj1" fmla="val -29502"/>
                <a:gd name="adj2" fmla="val -6559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4200893" y="2058402"/>
              <a:ext cx="25090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/>
                <a:t>解决填空选择题的秘籍</a:t>
              </a:r>
            </a:p>
          </p:txBody>
        </p:sp>
      </p:grp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800"/>
            <a:ext cx="7334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1917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9792" y="1923678"/>
            <a:ext cx="3518912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6500" dirty="0">
                <a:latin typeface="华文行楷" pitchFamily="2" charset="-122"/>
                <a:ea typeface="华文行楷" pitchFamily="2" charset="-122"/>
                <a:cs typeface="经典隶书简" pitchFamily="49" charset="-122"/>
              </a:rPr>
              <a:t>能力提升</a:t>
            </a:r>
          </a:p>
        </p:txBody>
      </p:sp>
    </p:spTree>
    <p:extLst>
      <p:ext uri="{BB962C8B-B14F-4D97-AF65-F5344CB8AC3E}">
        <p14:creationId xmlns:p14="http://schemas.microsoft.com/office/powerpoint/2010/main" val="1714660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1560" y="1288380"/>
            <a:ext cx="8064896" cy="9233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kumimoji="1" lang="zh-CN" altLang="en-US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例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1</a:t>
            </a:r>
            <a:r>
              <a:rPr kumimoji="1" lang="zh-CN" altLang="en-US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．</a:t>
            </a:r>
            <a:r>
              <a:rPr kumimoji="1" lang="zh-CN" altLang="en-US" b="1" dirty="0">
                <a:latin typeface="Times New Roman" pitchFamily="18" charset="0"/>
                <a:ea typeface="宋体" pitchFamily="2" charset="-122"/>
              </a:rPr>
              <a:t>如图，</a:t>
            </a:r>
            <a:r>
              <a:rPr kumimoji="1" lang="en-US" altLang="zh-CN" b="1" i="1" dirty="0">
                <a:latin typeface="Times New Roman" pitchFamily="18" charset="0"/>
                <a:ea typeface="宋体" pitchFamily="2" charset="-122"/>
              </a:rPr>
              <a:t>P</a:t>
            </a:r>
            <a:r>
              <a:rPr kumimoji="1" lang="zh-CN" altLang="en-US" b="1" i="1" dirty="0">
                <a:latin typeface="Times New Roman" pitchFamily="18" charset="0"/>
                <a:ea typeface="宋体" pitchFamily="2" charset="-122"/>
              </a:rPr>
              <a:t>、</a:t>
            </a:r>
            <a:r>
              <a:rPr kumimoji="1" lang="en-US" altLang="zh-CN" b="1" i="1" dirty="0">
                <a:latin typeface="Times New Roman" pitchFamily="18" charset="0"/>
                <a:ea typeface="宋体" pitchFamily="2" charset="-122"/>
              </a:rPr>
              <a:t>Q</a:t>
            </a:r>
            <a:r>
              <a:rPr kumimoji="1" lang="zh-CN" altLang="en-US" b="1" dirty="0">
                <a:latin typeface="Times New Roman" pitchFamily="18" charset="0"/>
                <a:ea typeface="宋体" pitchFamily="2" charset="-122"/>
              </a:rPr>
              <a:t>是</a:t>
            </a:r>
            <a:r>
              <a:rPr kumimoji="1" lang="zh-CN" altLang="en-US" b="1" dirty="0"/>
              <a:t>△</a:t>
            </a:r>
            <a:r>
              <a:rPr lang="en-US" altLang="zh-CN" b="1" i="1" dirty="0">
                <a:latin typeface="Times New Roman" pitchFamily="18" charset="0"/>
              </a:rPr>
              <a:t>ABC</a:t>
            </a:r>
            <a:r>
              <a:rPr lang="zh-CN" altLang="en-US" b="1" dirty="0">
                <a:latin typeface="Times New Roman" pitchFamily="18" charset="0"/>
              </a:rPr>
              <a:t>的边</a:t>
            </a:r>
            <a:r>
              <a:rPr lang="en-US" altLang="zh-CN" b="1" i="1" dirty="0">
                <a:latin typeface="Times New Roman" pitchFamily="18" charset="0"/>
              </a:rPr>
              <a:t>BC</a:t>
            </a:r>
            <a:r>
              <a:rPr lang="zh-CN" altLang="en-US" b="1" dirty="0">
                <a:latin typeface="Times New Roman" pitchFamily="18" charset="0"/>
              </a:rPr>
              <a:t>上的两点，且</a:t>
            </a:r>
            <a:r>
              <a:rPr lang="en-US" altLang="zh-CN" b="1" i="1" dirty="0">
                <a:latin typeface="Times New Roman" pitchFamily="18" charset="0"/>
              </a:rPr>
              <a:t>BP=PQ=QC=AP=AQ</a:t>
            </a:r>
            <a:r>
              <a:rPr lang="zh-CN" altLang="en-US" b="1" i="1" dirty="0">
                <a:latin typeface="Times New Roman" pitchFamily="18" charset="0"/>
              </a:rPr>
              <a:t>，</a:t>
            </a:r>
            <a:r>
              <a:rPr lang="zh-CN" altLang="en-US" b="1" dirty="0">
                <a:latin typeface="Times New Roman" pitchFamily="18" charset="0"/>
              </a:rPr>
              <a:t>则</a:t>
            </a:r>
            <a:r>
              <a:rPr lang="zh-CN" altLang="en-US" b="1" i="1" dirty="0">
                <a:latin typeface="Times New Roman" pitchFamily="18" charset="0"/>
              </a:rPr>
              <a:t>∠</a:t>
            </a:r>
            <a:r>
              <a:rPr lang="en-US" altLang="zh-CN" b="1" i="1" dirty="0">
                <a:latin typeface="Times New Roman" pitchFamily="18" charset="0"/>
              </a:rPr>
              <a:t>BAC</a:t>
            </a:r>
            <a:r>
              <a:rPr lang="zh-CN" altLang="en-US" b="1" dirty="0">
                <a:latin typeface="Times New Roman" pitchFamily="18" charset="0"/>
              </a:rPr>
              <a:t>的大小等于 </a:t>
            </a:r>
            <a:r>
              <a:rPr lang="zh-CN" altLang="en-US" b="1" u="sng" dirty="0">
                <a:latin typeface="Times New Roman" pitchFamily="18" charset="0"/>
              </a:rPr>
              <a:t>               </a:t>
            </a:r>
            <a:r>
              <a:rPr kumimoji="1" lang="zh-CN" altLang="en-US" b="1" dirty="0">
                <a:latin typeface="Times New Roman" pitchFamily="18" charset="0"/>
                <a:ea typeface="宋体" pitchFamily="2" charset="-122"/>
              </a:rPr>
              <a:t>度</a:t>
            </a:r>
            <a:r>
              <a:rPr kumimoji="1" lang="en-US" altLang="zh-CN" b="1" dirty="0">
                <a:latin typeface="Times New Roman" pitchFamily="18" charset="0"/>
                <a:ea typeface="宋体" pitchFamily="2" charset="-122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2283718"/>
            <a:ext cx="5256584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>
                <a:solidFill>
                  <a:srgbClr val="FF0000"/>
                </a:solidFill>
              </a:rPr>
              <a:t>【</a:t>
            </a:r>
            <a:r>
              <a:rPr lang="zh-CN" altLang="zh-CN" sz="1600" b="1" dirty="0">
                <a:solidFill>
                  <a:srgbClr val="FF0000"/>
                </a:solidFill>
              </a:rPr>
              <a:t>点拨</a:t>
            </a:r>
            <a:r>
              <a:rPr lang="en-US" altLang="zh-CN" sz="1600" b="1" dirty="0">
                <a:solidFill>
                  <a:srgbClr val="FF0000"/>
                </a:solidFill>
              </a:rPr>
              <a:t>】</a:t>
            </a:r>
            <a:r>
              <a:rPr lang="zh-CN" altLang="en-US" sz="1600" b="1" dirty="0"/>
              <a:t>此题考查等腰、等边三角形的性质，利用等边三角形的边、角的性质，结合三角形的外角进行解决</a:t>
            </a:r>
            <a:r>
              <a:rPr lang="en-US" altLang="zh-CN" sz="1600" b="1" dirty="0"/>
              <a:t>.</a:t>
            </a:r>
            <a:endParaRPr lang="zh-CN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075806"/>
            <a:ext cx="504056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【</a:t>
            </a:r>
            <a:r>
              <a:rPr lang="zh-CN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解析</a:t>
            </a:r>
            <a:r>
              <a:rPr lang="en-US" altLang="zh-CN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】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如图，根据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BP=PQ=QC=AP=AQ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可知△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APQ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为等边三角形，△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ABP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和△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AQC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为等腰三角形，可得∠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BAP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QAC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=30°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，所以∠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C=120</a:t>
            </a:r>
            <a:r>
              <a:rPr kumimoji="1" lang="en-US" altLang="zh-CN" sz="16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°.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221210"/>
            <a:ext cx="1944216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答案</a:t>
            </a:r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】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120°.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012160" y="2377212"/>
            <a:ext cx="2824757" cy="1253172"/>
            <a:chOff x="6012160" y="2377212"/>
            <a:chExt cx="2824757" cy="125317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6228184" y="3363838"/>
              <a:ext cx="237626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6228184" y="2643758"/>
              <a:ext cx="1197446" cy="7200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7425630" y="2643758"/>
              <a:ext cx="1178818" cy="7200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7020272" y="2643758"/>
              <a:ext cx="405358" cy="7200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7416316" y="2643758"/>
              <a:ext cx="396044" cy="7200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255855" y="2377212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14338" y="3291830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zh-CN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59811" y="3286808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zh-CN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15995" y="3286808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12160" y="329183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24"/>
            <a:ext cx="4924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2051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611560" y="706266"/>
            <a:ext cx="4896544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zh-CN" sz="2400" b="1" dirty="0"/>
              <a:t>知识点</a:t>
            </a:r>
            <a:r>
              <a:rPr lang="zh-CN" altLang="en-US" sz="2400" b="1" dirty="0"/>
              <a:t>一：</a:t>
            </a:r>
            <a:r>
              <a:rPr lang="zh-CN" altLang="en-US" sz="2400" b="1" dirty="0">
                <a:solidFill>
                  <a:srgbClr val="FF0000"/>
                </a:solidFill>
              </a:rPr>
              <a:t>等边三角形性质的应用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139702"/>
            <a:ext cx="6192688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>
                <a:solidFill>
                  <a:srgbClr val="FF0000"/>
                </a:solidFill>
              </a:rPr>
              <a:t>【</a:t>
            </a:r>
            <a:r>
              <a:rPr lang="zh-CN" altLang="zh-CN" sz="1600" b="1" dirty="0">
                <a:solidFill>
                  <a:srgbClr val="FF0000"/>
                </a:solidFill>
              </a:rPr>
              <a:t>点拨</a:t>
            </a:r>
            <a:r>
              <a:rPr lang="en-US" altLang="zh-CN" sz="1600" b="1" dirty="0">
                <a:solidFill>
                  <a:srgbClr val="FF0000"/>
                </a:solidFill>
              </a:rPr>
              <a:t>】</a:t>
            </a:r>
            <a:r>
              <a:rPr lang="zh-CN" altLang="en-US" sz="1600" b="1" dirty="0"/>
              <a:t>此题考查等边三角形的性质相关，利用等边三角形的边、角的分别相等，结合全等、三角形的外角进行解决</a:t>
            </a:r>
            <a:r>
              <a:rPr lang="en-US" altLang="zh-CN" sz="1600" b="1" dirty="0"/>
              <a:t>.</a:t>
            </a:r>
            <a:endParaRPr lang="zh-CN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859782"/>
            <a:ext cx="6408712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【</a:t>
            </a:r>
            <a:r>
              <a:rPr lang="zh-CN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解析</a:t>
            </a:r>
            <a:r>
              <a:rPr lang="en-US" altLang="zh-CN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】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如图，根据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SAS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可证△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ACD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≌△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CBE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，可得∠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ACD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CBE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，</a:t>
            </a:r>
            <a:endParaRPr lang="en-US" altLang="zh-CN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                 由</a:t>
            </a:r>
            <a:r>
              <a:rPr kumimoji="1" lang="zh-CN" altLang="en-US" sz="16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∠</a:t>
            </a:r>
            <a:r>
              <a:rPr kumimoji="1" lang="en-US" altLang="zh-CN" sz="1600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BFD</a:t>
            </a:r>
            <a:r>
              <a:rPr kumimoji="1" lang="en-US" altLang="zh-CN" sz="16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 ∠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FCB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FBC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，</a:t>
            </a:r>
            <a:endParaRPr lang="en-US" altLang="zh-CN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等量代换∠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FCB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FBC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 ∠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FCB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CBE</a:t>
            </a:r>
          </a:p>
          <a:p>
            <a:pPr>
              <a:lnSpc>
                <a:spcPct val="130000"/>
              </a:lnSpc>
            </a:pPr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可得</a:t>
            </a:r>
            <a:r>
              <a:rPr kumimoji="1" lang="zh-CN" altLang="en-US" sz="16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∠</a:t>
            </a:r>
            <a:r>
              <a:rPr kumimoji="1" lang="en-US" altLang="zh-CN" sz="1600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BFD</a:t>
            </a:r>
            <a:r>
              <a:rPr kumimoji="1" lang="zh-CN" altLang="en-US" sz="16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等于等边三角形的一个内角，即</a:t>
            </a:r>
            <a:r>
              <a:rPr kumimoji="1" lang="en-US" altLang="zh-CN" sz="16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60°.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277441"/>
            <a:ext cx="6192688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答案</a:t>
            </a:r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】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60°.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96" name="组合 4095"/>
          <p:cNvGrpSpPr/>
          <p:nvPr/>
        </p:nvGrpSpPr>
        <p:grpSpPr>
          <a:xfrm>
            <a:off x="6483326" y="2377212"/>
            <a:ext cx="2049114" cy="1922730"/>
            <a:chOff x="6483326" y="2377212"/>
            <a:chExt cx="2049114" cy="1922730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6804248" y="2630470"/>
              <a:ext cx="779073" cy="14008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583321" y="2643758"/>
              <a:ext cx="805103" cy="13883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804248" y="4032082"/>
              <a:ext cx="15909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7380312" y="3003798"/>
              <a:ext cx="1008112" cy="1027527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6804248" y="3651870"/>
              <a:ext cx="1368152" cy="379455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347422" y="2377212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11518" y="3961388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83326" y="393434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29286" y="2787774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CN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825411" y="3624246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21527" y="3441521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CN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8"/>
            <a:ext cx="7972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309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Microsoft Office PowerPoint</Application>
  <PresentationFormat>全屏显示(16:9)</PresentationFormat>
  <Paragraphs>74</Paragraphs>
  <Slides>13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黑体</vt:lpstr>
      <vt:lpstr>华文行楷</vt:lpstr>
      <vt:lpstr>华文新魏</vt:lpstr>
      <vt:lpstr>经典隶书简</vt:lpstr>
      <vt:lpstr>楷体</vt:lpstr>
      <vt:lpstr>宋体</vt:lpstr>
      <vt:lpstr>Arial</vt:lpstr>
      <vt:lpstr>Calibri</vt:lpstr>
      <vt:lpstr>Tahoma</vt:lpstr>
      <vt:lpstr>Times New Roman</vt:lpstr>
      <vt:lpstr>Office 主题</vt:lpstr>
      <vt:lpstr>Equation</vt:lpstr>
      <vt:lpstr>等边三角形的性质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2016-05-08T16:21:38Z</dcterms:created>
  <dcterms:modified xsi:type="dcterms:W3CDTF">2016-07-27T03:00:08Z</dcterms:modified>
</cp:coreProperties>
</file>